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1" r:id="rId3"/>
    <p:sldId id="272" r:id="rId4"/>
    <p:sldId id="273" r:id="rId5"/>
    <p:sldId id="274" r:id="rId6"/>
    <p:sldId id="278" r:id="rId7"/>
    <p:sldId id="279" r:id="rId8"/>
    <p:sldId id="287" r:id="rId9"/>
    <p:sldId id="286" r:id="rId10"/>
    <p:sldId id="276" r:id="rId11"/>
    <p:sldId id="277" r:id="rId12"/>
    <p:sldId id="284" r:id="rId13"/>
    <p:sldId id="281" r:id="rId14"/>
    <p:sldId id="280" r:id="rId15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34C3F-5FAD-416B-A3FD-D01DAFB95891}" v="1" dt="2020-07-05T20:22:32.032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92" autoAdjust="0"/>
  </p:normalViewPr>
  <p:slideViewPr>
    <p:cSldViewPr snapToGrid="0" showGuides="1">
      <p:cViewPr varScale="1">
        <p:scale>
          <a:sx n="68" d="100"/>
          <a:sy n="68" d="100"/>
        </p:scale>
        <p:origin x="816" y="0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291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761907-5A88-4986-859E-BB6E0CFFA0E9}" type="datetime1">
              <a:rPr lang="hu-HU" smtClean="0"/>
              <a:t>2020. 07. 05.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6B2D29-8AC0-4FB1-933D-AD24ECC435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51D2BF-4FA5-4BEA-B63B-E5EDB6E72284}" type="datetime1">
              <a:rPr lang="hu-HU" smtClean="0"/>
              <a:t>2020. 07. 05.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A2C895-EB1C-4157-9E46-0DF3298BA9C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78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971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586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075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96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Csoport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Csoport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Csoport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Téglalap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16" name="Téglalap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17" name="Téglalap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grpSp>
            <p:nvGrpSpPr>
              <p:cNvPr id="71" name="Csoport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Téglalap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6" name="Téglalap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14" name="Téglalap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grpSp>
            <p:nvGrpSpPr>
              <p:cNvPr id="73" name="Csoport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Téglalap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79" name="Téglalap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1" name="Téglalap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sp>
            <p:nvSpPr>
              <p:cNvPr id="75" name="Téglalap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  <p:sp>
            <p:nvSpPr>
              <p:cNvPr id="76" name="Téglalap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  <p:sp>
            <p:nvSpPr>
              <p:cNvPr id="77" name="Téglalap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</p:grpSp>
        <p:sp>
          <p:nvSpPr>
            <p:cNvPr id="45" name="Szabadkézi sokszög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8" name="Szabadkézi sokszög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9" name="Szabadkézi sokszög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1" name="Szabadkézi sokszög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2" name="Szabadkézi sokszög 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3" name="Hatszög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4" name="Hatszög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5" name="Hatszög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6" name="Hatszög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7" name="Hatszög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8" name="Szabadkézi sokszög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9" name="Hatszög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0" name="Hatszög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1" name="Hatszög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2" name="Hatszög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3" name="Hatszög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4" name="Hatszög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5" name="Hatszög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6" name="Hatszög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7" name="Hatszög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8" name="Szabadkézi sokszög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9" name="Szabadkézi sokszög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</p:grpSp>
      <p:sp>
        <p:nvSpPr>
          <p:cNvPr id="46" name="Téglalap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50" name="Téglalap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89" name="Téglalap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47" name="Téglalap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Kép helyőrzője 7" descr="Üres helyőrző kép hozzáadásához. Kattintson a helyőrzőre, és jelölje ki a hozzáadni kívánt képet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hu-HU" dirty="0"/>
              <a:t>Ide szúrhatja be a termék fényképét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rtl="0"/>
            <a:fld id="{0F50420F-074F-489A-BCE5-E2F9E9F57E16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8DEB1E-5D16-4A8B-9151-49E5C38B6BD2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rtlCol="0" anchor="ctr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A30EC-3652-46D5-979B-9E55596E4153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786EC9-0895-4551-8C85-338DE0545FE9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rtlCol="0" anchor="b"/>
          <a:lstStyle>
            <a:lvl1pPr algn="l">
              <a:defRPr sz="4000" b="0" cap="none" baseline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187DFF-3C59-4D5B-912E-AD4F0627D840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0D310-5D44-434C-AD70-43F3F279F201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D9403-539C-420D-95A0-81F8C1E6B2FF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AAB622-51A8-4D25-89A9-7D1BF629ECCE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C013F2-C570-47BE-B286-DBCF7C16A77C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Csoport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Csoport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Csoport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Téglalap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5" name="Téglalap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6" name="Téglalap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grpSp>
            <p:nvGrpSpPr>
              <p:cNvPr id="73" name="Csoport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Téglalap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2" name="Téglalap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3" name="Téglalap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grpSp>
            <p:nvGrpSpPr>
              <p:cNvPr id="74" name="Csoport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Téglalap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79" name="Téglalap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0" name="Téglalap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sp>
            <p:nvSpPr>
              <p:cNvPr id="75" name="Téglalap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  <p:sp>
            <p:nvSpPr>
              <p:cNvPr id="76" name="Téglalap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  <p:sp>
            <p:nvSpPr>
              <p:cNvPr id="77" name="Téglalap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</p:grpSp>
        <p:sp>
          <p:nvSpPr>
            <p:cNvPr id="47" name="Szabadkézi sokszög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8" name="Szabadkézi sokszög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9" name="Szabadkézi sokszög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0" name="Szabadkézi sokszög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1" name="Szabadkézi sokszög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2" name="Hatszög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3" name="Hatszög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4" name="Hatszög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5" name="Hatszög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6" name="Hatszög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9" name="Szabadkézi sokszög 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0" name="Hatszög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2" name="Hatszög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3" name="Hatszög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4" name="Hatszög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5" name="Hatszög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6" name="Hatszög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7" name="Hatszög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8" name="Hatszög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9" name="Hatszög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70" name="Szabadkézi sokszög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71" name="Szabadkézi sokszög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</p:grpSp>
      <p:sp>
        <p:nvSpPr>
          <p:cNvPr id="46" name="Téglalap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57" name="Téglalap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58" name="Téglalap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61" name="Téglalap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A9578-AB68-41FF-9EC1-B066973DDB39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Csoport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Csoport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Csoport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Téglalap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8" name="Téglalap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9" name="Téglalap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grpSp>
            <p:nvGrpSpPr>
              <p:cNvPr id="76" name="Csoport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Téglalap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5" name="Téglalap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6" name="Téglalap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grpSp>
            <p:nvGrpSpPr>
              <p:cNvPr id="77" name="Csoport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Téglalap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2" name="Téglalap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83" name="Téglalap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sp>
            <p:nvSpPr>
              <p:cNvPr id="78" name="Téglalap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  <p:sp>
            <p:nvSpPr>
              <p:cNvPr id="79" name="Téglalap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  <p:sp>
            <p:nvSpPr>
              <p:cNvPr id="80" name="Téglalap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</p:grpSp>
        <p:sp>
          <p:nvSpPr>
            <p:cNvPr id="46" name="Szabadkézi sokszög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7" name="Szabadkézi sokszög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8" name="Szabadkézi sokszög 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9" name="Szabadkézi sokszög 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0" name="Szabadkézi sokszög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1" name="Hatszög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2" name="Hatszög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0" name="Hatszög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1" name="Hatszög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2" name="Hatszög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3" name="Szabadkézi sokszög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4" name="Hatszög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5" name="Hatszög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6" name="Hatszög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7" name="Hatszög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8" name="Hatszög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9" name="Hatszög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70" name="Hatszög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71" name="Hatszög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72" name="Hatszög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73" name="Szabadkézi sokszög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74" name="Szabadkézi sokszög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</p:grpSp>
      <p:sp>
        <p:nvSpPr>
          <p:cNvPr id="94" name="Téglalap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101" name="Téglalap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102" name="Téglalap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105" name="Téglalap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64DF41-9E41-45DF-9918-42339CDDB70F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soport 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Csoport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Csoport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Téglalap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14" name="Téglalap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15" name="Téglalap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grpSp>
            <p:nvGrpSpPr>
              <p:cNvPr id="102" name="Csoport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Téglalap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11" name="Téglalap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12" name="Téglalap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grpSp>
            <p:nvGrpSpPr>
              <p:cNvPr id="103" name="Csoport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Téglalap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08" name="Téglalap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  <p:sp>
              <p:nvSpPr>
                <p:cNvPr id="109" name="Téglalap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hu-HU" sz="1800" dirty="0"/>
                </a:p>
              </p:txBody>
            </p:sp>
          </p:grpSp>
          <p:sp>
            <p:nvSpPr>
              <p:cNvPr id="104" name="Téglalap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  <p:sp>
            <p:nvSpPr>
              <p:cNvPr id="105" name="Téglalap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  <p:sp>
            <p:nvSpPr>
              <p:cNvPr id="106" name="Téglalap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sz="1800" dirty="0"/>
              </a:p>
            </p:txBody>
          </p:sp>
        </p:grpSp>
        <p:sp>
          <p:nvSpPr>
            <p:cNvPr id="44" name="Szabadkézi sokszög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5" name="Szabadkézi sokszög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6" name="Szabadkézi sokszög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7" name="Szabadkézi sokszög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49" name="Szabadkézi sokszög 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0" name="Hatszög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1" name="Hatszög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2" name="Hatszög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3" name="Hatszög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4" name="Hatszög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5" name="Szabadkézi sokszög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6" name="Hatszög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7" name="Hatszög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8" name="Hatszög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59" name="Hatszög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60" name="Hatszög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95" name="Hatszög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96" name="Hatszög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97" name="Hatszög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98" name="Hatszög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99" name="Szabadkézi sokszög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  <p:sp>
          <p:nvSpPr>
            <p:cNvPr id="100" name="Szabadkézi sokszög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800" dirty="0"/>
            </a:p>
          </p:txBody>
        </p:sp>
      </p:grpSp>
      <p:sp>
        <p:nvSpPr>
          <p:cNvPr id="66" name="Téglalap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70" name="Téglalap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71" name="Téglalap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  <a:p>
            <a:pPr lvl="5" rtl="0"/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8DEE6A56-0D90-423B-B18B-09AD80F6789F}" type="datetime1">
              <a:rPr lang="hu-HU" smtClean="0"/>
              <a:t>2020. 07. 05.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hu-HU" dirty="0"/>
              <a:t>	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A szembetegségek és megelőzésük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873624" y="4971497"/>
            <a:ext cx="3187953" cy="1260629"/>
          </a:xfrm>
        </p:spPr>
        <p:txBody>
          <a:bodyPr rtlCol="0">
            <a:normAutofit/>
          </a:bodyPr>
          <a:lstStyle/>
          <a:p>
            <a:pPr algn="just"/>
            <a:r>
              <a:rPr lang="hu-HU" dirty="0"/>
              <a:t>„Már vénülő szememmel</a:t>
            </a:r>
          </a:p>
          <a:p>
            <a:pPr algn="just"/>
            <a:r>
              <a:rPr lang="hu-HU" dirty="0"/>
              <a:t>Őrizem a szemedet.” </a:t>
            </a:r>
          </a:p>
          <a:p>
            <a:r>
              <a:rPr lang="hu-HU" dirty="0"/>
              <a:t>	       (Ady Endre)</a:t>
            </a:r>
          </a:p>
          <a:p>
            <a:pPr rtl="0"/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1136137-6317-4791-A067-96BA88D70091}"/>
              </a:ext>
            </a:extLst>
          </p:cNvPr>
          <p:cNvSpPr txBox="1"/>
          <p:nvPr/>
        </p:nvSpPr>
        <p:spPr>
          <a:xfrm>
            <a:off x="7253057" y="656944"/>
            <a:ext cx="230819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 Prevenció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CE695CC-CEC4-40A7-915E-F6BCD385B0AE}"/>
              </a:ext>
            </a:extLst>
          </p:cNvPr>
          <p:cNvSpPr txBox="1"/>
          <p:nvPr/>
        </p:nvSpPr>
        <p:spPr>
          <a:xfrm>
            <a:off x="488272" y="1825313"/>
            <a:ext cx="5166804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hu-HU" b="1" u="sng" dirty="0"/>
              <a:t>Készítette: </a:t>
            </a:r>
          </a:p>
          <a:p>
            <a:r>
              <a:rPr lang="hu-HU" dirty="0"/>
              <a:t>Garai Henrietta </a:t>
            </a:r>
          </a:p>
          <a:p>
            <a:r>
              <a:rPr lang="hu-HU" dirty="0"/>
              <a:t>Márta Melinda</a:t>
            </a:r>
          </a:p>
          <a:p>
            <a:r>
              <a:rPr lang="hu-HU" dirty="0"/>
              <a:t>Szűcs Vivien</a:t>
            </a:r>
          </a:p>
          <a:p>
            <a:r>
              <a:rPr lang="hu-HU" dirty="0"/>
              <a:t>(11. B)</a:t>
            </a:r>
          </a:p>
          <a:p>
            <a:endParaRPr lang="hu-HU" dirty="0"/>
          </a:p>
          <a:p>
            <a:r>
              <a:rPr lang="hu-HU" dirty="0"/>
              <a:t>Semmelweis Egyetem </a:t>
            </a:r>
          </a:p>
          <a:p>
            <a:r>
              <a:rPr lang="hu-HU" dirty="0"/>
              <a:t>Semmelweis Ignác Szakképző Iskolája  </a:t>
            </a:r>
          </a:p>
        </p:txBody>
      </p:sp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8836" y="604287"/>
            <a:ext cx="10023964" cy="1143000"/>
          </a:xfrm>
        </p:spPr>
        <p:txBody>
          <a:bodyPr rtlCol="0">
            <a:normAutofit fontScale="90000"/>
          </a:bodyPr>
          <a:lstStyle/>
          <a:p>
            <a:pPr lvl="0" algn="ctr"/>
            <a:r>
              <a:rPr lang="hu-HU" dirty="0"/>
              <a:t>A higiénia szerepe a „szem­fény­vesz­tés” meg­elő­zé­sé­ben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30171" y="2115183"/>
            <a:ext cx="10131658" cy="39658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sz="1600" dirty="0"/>
              <a:t>Min­dig ala­po­san mos­suk meg a ke­zün­ket, mi­előtt a sze­münk­höz nyúl­nánk!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u-HU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sz="1600" dirty="0"/>
              <a:t>Ha a sze­münk­ben szú­rást, visz­ke­tést ér­zünk, a dörzsölés helyett pró­bál­juk meg becsukott szemmel a sze­mek las­sú kör­befor­ga­tá­sá­val meg­ol­da­ni a kel­le­met­len­sé­get.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u-HU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sz="1600" dirty="0"/>
              <a:t>Min­dig meg­fe­le­lő he­lyi vi­lá­gí­tást al­kal­maz­zunk ol­va­sás­kor, írás­kor!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u-HU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sz="1600" dirty="0"/>
              <a:t>Szi­krá­zó nap­fény­ben, ten­ger­par­ton vi­sel­jünk napsze­mü­ve­get!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u-HU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sz="1600" dirty="0"/>
              <a:t>Vi­gyáz­zunk, hogy a smin­ke­lés köz­ben ne ke­rül­jön kozmetikum a szem­be; a smin­ket, szem­pil­la­fes­té­ket meg­fe­le­lő szer­rel tá­vo­lít­suk el!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u-HU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sz="1600" dirty="0"/>
              <a:t>A szem kö­rü­li bőrre és a szem­pil­lák göndörítéséhez be­vizs­gált, nem </a:t>
            </a:r>
            <a:r>
              <a:rPr lang="hu-HU" sz="1600" dirty="0" err="1"/>
              <a:t>al­ler­gi­zá­ló</a:t>
            </a:r>
            <a:r>
              <a:rPr lang="hu-HU" sz="1600" dirty="0"/>
              <a:t> sze­re­ket hasz­nál­junk!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u-HU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sz="1600" dirty="0"/>
              <a:t>Ha a szem ki­szá­ra­dás­ra haj­la­mos, hasz­nál­junk szem­csep­pet vagy ka­mil­lás öblí­té­st!</a:t>
            </a:r>
          </a:p>
          <a:p>
            <a:pPr>
              <a:lnSpc>
                <a:spcPts val="1400"/>
              </a:lnSpc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724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38556" y="883589"/>
            <a:ext cx="6714887" cy="642148"/>
          </a:xfrm>
        </p:spPr>
        <p:txBody>
          <a:bodyPr>
            <a:normAutofit fontScale="90000"/>
          </a:bodyPr>
          <a:lstStyle/>
          <a:p>
            <a:r>
              <a:rPr lang="hu-HU" dirty="0"/>
              <a:t>Szemtorna és szemmasszázs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3174" y="1405627"/>
            <a:ext cx="9944243" cy="1026855"/>
          </a:xfrm>
        </p:spPr>
        <p:txBody>
          <a:bodyPr>
            <a:noAutofit/>
          </a:bodyPr>
          <a:lstStyle/>
          <a:p>
            <a:pPr algn="just"/>
            <a:endParaRPr lang="hu-HU" sz="1600" b="1" dirty="0"/>
          </a:p>
          <a:p>
            <a:pPr algn="just"/>
            <a:r>
              <a:rPr lang="hu-HU" sz="1600" b="1" dirty="0"/>
              <a:t>A sze­mi­zom­masszázst  min­dig rend­kí­vül fi­no­man kell vé­gez­nünk, mert a szem­moz­ga­tó iz­mok a test leg­ki­sebb, leg­tö­ré­ke­nyebb részei. Ezért ne vé­gez­zük két­szer közvetlenül egy­más után ezt a masszázsfor­mát, de na­pon­ta több­ször meg­is­mé­tel­het­jük. </a:t>
            </a:r>
          </a:p>
          <a:p>
            <a:endParaRPr lang="hu-HU" sz="1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805252"/>
            <a:ext cx="5122826" cy="304487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E8ADC0E-B145-42BD-9E96-E1CA13B606E4}"/>
              </a:ext>
            </a:extLst>
          </p:cNvPr>
          <p:cNvSpPr txBox="1"/>
          <p:nvPr/>
        </p:nvSpPr>
        <p:spPr>
          <a:xfrm>
            <a:off x="973174" y="3144049"/>
            <a:ext cx="482141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Néz­zünk fel­fe­lé és mu­ta­tó­uj­jun­kat fi­no­man he­lyez­zük a bel­ső szem­zug­nál a szem­go­lyó és a cson­tos sze­mü­reg szé­le kö­zé. 3-4-szer vé­gez­zünk jobb-bal irá­nyú víz­szin­tes si­mo­ga­tást az uj­junk­kal.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Ezu­tán néz­zünk le­fe­lé és ugya­ni­lyen gyen­géd moz­du­la­tok­kal vé­gez­zünk si­mo­ga­tást be­lül­ről ki­fe­lé a fel­ső szem­hé­jon is. </a:t>
            </a:r>
          </a:p>
        </p:txBody>
      </p:sp>
    </p:spTree>
    <p:extLst>
      <p:ext uri="{BB962C8B-B14F-4D97-AF65-F5344CB8AC3E}">
        <p14:creationId xmlns:p14="http://schemas.microsoft.com/office/powerpoint/2010/main" val="23423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22046" y="752474"/>
            <a:ext cx="6342980" cy="789539"/>
          </a:xfrm>
        </p:spPr>
        <p:txBody>
          <a:bodyPr anchor="b">
            <a:normAutofit/>
          </a:bodyPr>
          <a:lstStyle/>
          <a:p>
            <a:r>
              <a:rPr lang="hu-HU" dirty="0"/>
              <a:t>Személyes tapasztalatok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F173501-9C25-4FBC-9366-22DECCFB9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8" r="14550" b="1"/>
          <a:stretch/>
        </p:blipFill>
        <p:spPr>
          <a:xfrm>
            <a:off x="975134" y="2103049"/>
            <a:ext cx="4559808" cy="3493008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sz="quarter" idx="14"/>
          </p:nvPr>
        </p:nvSpPr>
        <p:spPr>
          <a:xfrm>
            <a:off x="5924365" y="1961007"/>
            <a:ext cx="5067299" cy="4562475"/>
          </a:xfrm>
        </p:spPr>
        <p:txBody>
          <a:bodyPr>
            <a:normAutofit/>
          </a:bodyPr>
          <a:lstStyle/>
          <a:p>
            <a:r>
              <a:rPr lang="hu-HU" sz="1900" dirty="0"/>
              <a:t>Lehetőleg kék- és UV fényszűrős szemüvegeket használunk, mint szemüvegesek, mivel a digitális eszközök használata szemszárazságot okozhat.</a:t>
            </a:r>
          </a:p>
          <a:p>
            <a:r>
              <a:rPr lang="hu-HU" sz="1900" dirty="0"/>
              <a:t>Elektronikus eszközökön a kékfény szűrő funkciót alkalmazzuk késő délután illetve a </a:t>
            </a:r>
            <a:r>
              <a:rPr lang="hu-HU" sz="1900"/>
              <a:t>kora reggeli </a:t>
            </a:r>
            <a:r>
              <a:rPr lang="hu-HU" sz="1900" dirty="0"/>
              <a:t>órákban. </a:t>
            </a:r>
          </a:p>
          <a:p>
            <a:r>
              <a:rPr lang="hu-HU" sz="1900" dirty="0"/>
              <a:t>Nem nézzük közelről a telefon vagy számítógép képernyőjét.</a:t>
            </a:r>
          </a:p>
          <a:p>
            <a:r>
              <a:rPr lang="hu-HU" sz="1900" dirty="0"/>
              <a:t>Nyári időszakban napszemüveget használunk a vakító nap ellen.</a:t>
            </a:r>
          </a:p>
          <a:p>
            <a:r>
              <a:rPr lang="hu-HU" sz="1900" dirty="0"/>
              <a:t>Időközönként szemtornával mozgatjuk a szemeinket.</a:t>
            </a:r>
          </a:p>
        </p:txBody>
      </p:sp>
    </p:spTree>
    <p:extLst>
      <p:ext uri="{BB962C8B-B14F-4D97-AF65-F5344CB8AC3E}">
        <p14:creationId xmlns:p14="http://schemas.microsoft.com/office/powerpoint/2010/main" val="13056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87281" y="992153"/>
            <a:ext cx="2603631" cy="712359"/>
          </a:xfrm>
        </p:spPr>
        <p:txBody>
          <a:bodyPr/>
          <a:lstStyle/>
          <a:p>
            <a:pPr algn="ctr"/>
            <a:r>
              <a:rPr lang="hu-HU" dirty="0"/>
              <a:t>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6668" y="2012934"/>
            <a:ext cx="9863584" cy="4050644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https://hu.m.wikipedia.org/wiki/Emberi_szem?fbclid=IwAR26xixzz63x-X_lxAKEJqhdH7kISwodfz_r_aXt0Flz-zPeirsgwdRpTxI</a:t>
            </a:r>
          </a:p>
          <a:p>
            <a:pPr algn="just"/>
            <a:r>
              <a:rPr lang="hu-HU" dirty="0"/>
              <a:t>https://www.egeszsegkalauz.hu/betegsegek/szembetegsegek/szemunk-elarulja-mi-bajunk-ezek-a-betegsegek-jelei/9086b99?fbclid=IwAR0x8HEzozShdyOGPRCBh3iNcz2cZl-5wNut4E9GN5Pm1nIz8g-LEi2SoBk</a:t>
            </a:r>
          </a:p>
          <a:p>
            <a:pPr algn="just"/>
            <a:r>
              <a:rPr lang="hu-HU" dirty="0"/>
              <a:t>http://tgy-magazin.hu/betegsegek-a-tol-z-ig/szemfenyorzes-a-szembetegsegek-megelozese?fbclid=IwAR2OBGIiU00hAoIWgdfseqL__Pg2oaHrTU9MCMpFCKqamL4Q-_KiCyB8P9s</a:t>
            </a:r>
          </a:p>
          <a:p>
            <a:pPr algn="just"/>
            <a:r>
              <a:rPr lang="hu-HU" dirty="0"/>
              <a:t>https://bhc.hu/magunkrol/sajtoszoba/sajtokozlemenyek/2011/sajtocikkek/szemunk-egeszsege/?fbclid=IwAR2OBGIiU00hAoIWgdfseqL__Pg2oaHrTU9MCMpFCKqamL4Q-_KiCyB8P9s</a:t>
            </a:r>
          </a:p>
        </p:txBody>
      </p:sp>
    </p:spTree>
    <p:extLst>
      <p:ext uri="{BB962C8B-B14F-4D97-AF65-F5344CB8AC3E}">
        <p14:creationId xmlns:p14="http://schemas.microsoft.com/office/powerpoint/2010/main" val="39034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668" y="-92635"/>
            <a:ext cx="12479629" cy="704569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28498" y="2355063"/>
            <a:ext cx="9366325" cy="1143000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Köszönjük</a:t>
            </a:r>
            <a:r>
              <a:rPr lang="hu-HU" b="1" dirty="0">
                <a:solidFill>
                  <a:schemeClr val="bg1"/>
                </a:solidFill>
              </a:rPr>
              <a:t> a figyelmet!</a:t>
            </a:r>
          </a:p>
        </p:txBody>
      </p:sp>
    </p:spTree>
    <p:extLst>
      <p:ext uri="{BB962C8B-B14F-4D97-AF65-F5344CB8AC3E}">
        <p14:creationId xmlns:p14="http://schemas.microsoft.com/office/powerpoint/2010/main" val="8783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08571" y="453871"/>
            <a:ext cx="9366325" cy="1143000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Miért fontos a téma számunkra?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7415" y="1897523"/>
            <a:ext cx="9677170" cy="3508977"/>
          </a:xfrm>
        </p:spPr>
        <p:txBody>
          <a:bodyPr rtlCol="0">
            <a:normAutofit/>
          </a:bodyPr>
          <a:lstStyle/>
          <a:p>
            <a:pPr algn="just" rtl="0"/>
            <a:r>
              <a:rPr lang="hu-HU" dirty="0"/>
              <a:t>Számunkra  a prevenció azért fontos, mivel egészségügyi szakirányban tanulunk és ebben a szakmában tervezzük a jövőnket is. A jövőben a tudásunkkal szeretnénk segíteni, de már ma is részt vehetünk a saját és mások egészségi állapotának megőrzésében.</a:t>
            </a:r>
          </a:p>
          <a:p>
            <a:pPr algn="just"/>
            <a:r>
              <a:rPr lang="hu-HU" dirty="0"/>
              <a:t>Az egyre gyorsuló életritmussal, a digitális technika fejlődésével egyre nagyobb veszélybe kerül az emberek éleslátása és így egyre fontosabbá válik a szem egészégnek megőrzése.</a:t>
            </a:r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93" y="719090"/>
            <a:ext cx="9366325" cy="63495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u-HU" dirty="0"/>
              <a:t>Prevenció vagyis megelőzés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8919" y="1489777"/>
            <a:ext cx="10194162" cy="3996623"/>
          </a:xfrm>
        </p:spPr>
        <p:txBody>
          <a:bodyPr rtlCol="0">
            <a:noAutofit/>
          </a:bodyPr>
          <a:lstStyle/>
          <a:p>
            <a:pPr lvl="0" algn="just"/>
            <a:r>
              <a:rPr lang="hu-HU" sz="1600" dirty="0"/>
              <a:t>A </a:t>
            </a:r>
            <a:r>
              <a:rPr lang="hu-HU" sz="1600" b="1" dirty="0"/>
              <a:t>prevenció</a:t>
            </a:r>
            <a:r>
              <a:rPr lang="hu-HU" sz="1600" dirty="0"/>
              <a:t> azon orvosi és nem orvosi egészségügyi eljárásokat, életviteli módokat jelenti, amelyek célja a betegségek megelőzése, korai felismerése, a szövődmények kialakulásának megelőzése.</a:t>
            </a:r>
          </a:p>
          <a:p>
            <a:pPr lvl="0" algn="just"/>
            <a:endParaRPr lang="hu-HU" sz="1600" dirty="0"/>
          </a:p>
          <a:p>
            <a:pPr lvl="0" algn="just"/>
            <a:r>
              <a:rPr lang="hu-HU" sz="1600" b="1" dirty="0"/>
              <a:t>A megelőzés szintjei: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sz="1600" b="1" dirty="0"/>
              <a:t>1. primer prevenció</a:t>
            </a:r>
            <a:r>
              <a:rPr lang="hu-HU" sz="1600" dirty="0"/>
              <a:t>: elsődleges megelőzés alatt azokat a tevékenységek értjük, melyek célja az egészség általános védelme, az egészségkárosodás és megbetegedés bekövetkezésének megelőzése. Ilyenek például a dohányzás és mértéktelen alkoholfogyasztás elleni programok.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sz="1600" b="1" dirty="0"/>
              <a:t>2. szekunder prevenció</a:t>
            </a:r>
            <a:r>
              <a:rPr lang="hu-HU" sz="1600" dirty="0"/>
              <a:t>: a másodlagos megelőzés célja a megbetegedés illetve az annak kialakulásához kapcsolódó kóros állapotok korai szakaszban való felismerése például a szűrővizsgálatok segítségével, annak érdekében, hogy a hatásos kezelés mielőbb megkezdődhessen. 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sz="1600" b="1" dirty="0"/>
              <a:t>3. tercier prevenció</a:t>
            </a:r>
            <a:r>
              <a:rPr lang="hu-HU" sz="1600" dirty="0"/>
              <a:t>: a harmadlagos megelőzés mindazon tevékenységek összességét jelenti, melyek célja adott sérülések és betegségek kapcsán a szövődmények, tartós károsodások, rokkantság kialakulásának megelőzése. </a:t>
            </a:r>
          </a:p>
        </p:txBody>
      </p:sp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96792" y="926162"/>
            <a:ext cx="2530137" cy="67984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u-HU" dirty="0"/>
              <a:t>A szem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4304" y="1855432"/>
            <a:ext cx="4483223" cy="3871789"/>
          </a:xfrm>
        </p:spPr>
        <p:txBody>
          <a:bodyPr rtlCol="0">
            <a:normAutofit/>
          </a:bodyPr>
          <a:lstStyle/>
          <a:p>
            <a:pPr lvl="0" algn="just"/>
            <a:r>
              <a:rPr lang="hu-HU" sz="1600" dirty="0"/>
              <a:t>Az emberi szem (</a:t>
            </a:r>
            <a:r>
              <a:rPr lang="hu-HU" sz="1600" b="1" dirty="0" err="1"/>
              <a:t>Oculus</a:t>
            </a:r>
            <a:r>
              <a:rPr lang="hu-HU" sz="1600" b="1" dirty="0"/>
              <a:t> </a:t>
            </a:r>
            <a:r>
              <a:rPr lang="hu-HU" sz="1600" b="1" dirty="0" err="1"/>
              <a:t>humanus</a:t>
            </a:r>
            <a:r>
              <a:rPr lang="hu-HU" sz="1600" dirty="0"/>
              <a:t>) a látás érzékszerve, amely a környezeti objektumokról származó fénysugarak érzékelésére szolgál. Optikai rendszerével leképezi azok alakját, térbeli helyzetét és színét. Ez a kép </a:t>
            </a:r>
            <a:r>
              <a:rPr lang="hu-HU" sz="1600" b="1" dirty="0"/>
              <a:t>idegi ingerületek</a:t>
            </a:r>
            <a:r>
              <a:rPr lang="hu-HU" sz="1600" dirty="0"/>
              <a:t> formájában továbbítódik a központi idegrendszerbe, ahol az agy feldolgozza és szükség szerint tudatosul. </a:t>
            </a:r>
          </a:p>
          <a:p>
            <a:pPr lvl="0" algn="just"/>
            <a:endParaRPr lang="hu-HU" sz="1600" dirty="0"/>
          </a:p>
          <a:p>
            <a:pPr lvl="0" algn="just"/>
            <a:r>
              <a:rPr lang="hu-HU" sz="1600" dirty="0"/>
              <a:t>A szem fejlődése a </a:t>
            </a:r>
            <a:r>
              <a:rPr lang="hu-HU" sz="1600" b="1" dirty="0"/>
              <a:t>22 napos embrió</a:t>
            </a:r>
            <a:r>
              <a:rPr lang="hu-HU" sz="1600" dirty="0"/>
              <a:t>ban veszi kezdetét.</a:t>
            </a:r>
          </a:p>
          <a:p>
            <a:pPr lvl="0"/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0" t="20922" r="4738" b="51748"/>
          <a:stretch/>
        </p:blipFill>
        <p:spPr>
          <a:xfrm>
            <a:off x="6096000" y="2347174"/>
            <a:ext cx="5228823" cy="21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22687" y="435944"/>
            <a:ext cx="3673313" cy="808896"/>
          </a:xfrm>
        </p:spPr>
        <p:txBody>
          <a:bodyPr rtlCol="0"/>
          <a:lstStyle/>
          <a:p>
            <a:pPr rtl="0"/>
            <a:r>
              <a:rPr lang="hu-HU" dirty="0"/>
              <a:t>A szem részei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1549" y="1683910"/>
            <a:ext cx="4472303" cy="4613859"/>
          </a:xfrm>
        </p:spPr>
        <p:txBody>
          <a:bodyPr rtlCol="0">
            <a:normAutofit fontScale="92500"/>
          </a:bodyPr>
          <a:lstStyle/>
          <a:p>
            <a:pPr lvl="0" algn="just"/>
            <a:r>
              <a:rPr lang="hu-HU" sz="1500" dirty="0"/>
              <a:t>A szem központi része a </a:t>
            </a:r>
            <a:r>
              <a:rPr lang="hu-HU" sz="1500" b="1" dirty="0">
                <a:solidFill>
                  <a:srgbClr val="FF0000"/>
                </a:solidFill>
              </a:rPr>
              <a:t>szemgolyó</a:t>
            </a:r>
            <a:r>
              <a:rPr lang="hu-HU" sz="1500" b="1" dirty="0"/>
              <a:t>,</a:t>
            </a:r>
            <a:r>
              <a:rPr lang="hu-HU" sz="1500" dirty="0"/>
              <a:t> falát három burok alkotja:</a:t>
            </a:r>
          </a:p>
          <a:p>
            <a:pPr marL="68580" lvl="0" indent="0" algn="just">
              <a:buNone/>
            </a:pPr>
            <a:endParaRPr lang="hu-HU" sz="1500" dirty="0"/>
          </a:p>
          <a:p>
            <a:pPr lvl="1" algn="just"/>
            <a:r>
              <a:rPr lang="hu-HU" sz="1500" b="1" dirty="0">
                <a:solidFill>
                  <a:srgbClr val="FF0000"/>
                </a:solidFill>
              </a:rPr>
              <a:t>a külső burok </a:t>
            </a:r>
            <a:r>
              <a:rPr lang="hu-HU" sz="1500" dirty="0"/>
              <a:t>az </a:t>
            </a:r>
            <a:r>
              <a:rPr lang="hu-HU" sz="1500" b="1" dirty="0"/>
              <a:t>ínhártya</a:t>
            </a:r>
            <a:r>
              <a:rPr lang="hu-HU" sz="1500" dirty="0"/>
              <a:t>, ami a szem elülső részén az átlátszó </a:t>
            </a:r>
            <a:r>
              <a:rPr lang="hu-HU" sz="1500" b="1" dirty="0"/>
              <a:t>szaruhártyában</a:t>
            </a:r>
            <a:r>
              <a:rPr lang="hu-HU" sz="1500" dirty="0"/>
              <a:t> folytatódik. Az ínhártya felületéhez tapadnak a </a:t>
            </a:r>
            <a:r>
              <a:rPr lang="hu-HU" sz="1500" b="1" dirty="0"/>
              <a:t>szemmozgató izmok</a:t>
            </a:r>
            <a:r>
              <a:rPr lang="hu-HU" sz="1500" dirty="0"/>
              <a:t>.</a:t>
            </a:r>
          </a:p>
          <a:p>
            <a:pPr lvl="1" algn="just"/>
            <a:r>
              <a:rPr lang="hu-HU" sz="1500" b="1" dirty="0">
                <a:solidFill>
                  <a:srgbClr val="FF0000"/>
                </a:solidFill>
              </a:rPr>
              <a:t>A középső burok, </a:t>
            </a:r>
            <a:r>
              <a:rPr lang="hu-HU" sz="1500" dirty="0"/>
              <a:t>az erekkel dúsan átszőtt </a:t>
            </a:r>
            <a:r>
              <a:rPr lang="hu-HU" sz="1500" b="1" dirty="0"/>
              <a:t>érhártya </a:t>
            </a:r>
            <a:r>
              <a:rPr lang="hu-HU" sz="1500" dirty="0"/>
              <a:t>gondoskodik a szem vérellátásáról.  Elülső részén található a </a:t>
            </a:r>
            <a:r>
              <a:rPr lang="hu-HU" sz="1500" b="1" dirty="0"/>
              <a:t>sugártest</a:t>
            </a:r>
            <a:r>
              <a:rPr lang="hu-HU" sz="1500" dirty="0"/>
              <a:t>. A </a:t>
            </a:r>
            <a:r>
              <a:rPr lang="hu-HU" sz="1500" b="1" dirty="0"/>
              <a:t>szivárványhártya </a:t>
            </a:r>
            <a:r>
              <a:rPr lang="hu-HU" sz="1500" dirty="0"/>
              <a:t>középső kerek nyílása a </a:t>
            </a:r>
            <a:r>
              <a:rPr lang="hu-HU" sz="1500" b="1" dirty="0"/>
              <a:t>pupilla,</a:t>
            </a:r>
            <a:r>
              <a:rPr lang="hu-HU" sz="1500" dirty="0"/>
              <a:t> </a:t>
            </a:r>
            <a:r>
              <a:rPr lang="hu-HU" sz="1500" dirty="0" err="1"/>
              <a:t>emögött</a:t>
            </a:r>
            <a:r>
              <a:rPr lang="hu-HU" sz="1500" dirty="0"/>
              <a:t> van a </a:t>
            </a:r>
            <a:r>
              <a:rPr lang="hu-HU" sz="1500" b="1" dirty="0"/>
              <a:t>szemlencse,</a:t>
            </a:r>
            <a:r>
              <a:rPr lang="hu-HU" sz="1500" dirty="0"/>
              <a:t> melyet </a:t>
            </a:r>
            <a:r>
              <a:rPr lang="hu-HU" sz="1500" b="1" dirty="0"/>
              <a:t>lencsefüggesztő rostok</a:t>
            </a:r>
            <a:r>
              <a:rPr lang="hu-HU" sz="1500" dirty="0"/>
              <a:t> tartanak. </a:t>
            </a:r>
            <a:r>
              <a:rPr lang="hu-HU" sz="1500" b="1" dirty="0"/>
              <a:t>A szivárványhártyában lévő pigmentsejtek számától függ a szem színe.</a:t>
            </a:r>
          </a:p>
          <a:p>
            <a:pPr lvl="1" algn="just"/>
            <a:r>
              <a:rPr lang="hu-HU" sz="1500" b="1" dirty="0">
                <a:solidFill>
                  <a:srgbClr val="FF0000"/>
                </a:solidFill>
              </a:rPr>
              <a:t>A belső burok </a:t>
            </a:r>
            <a:r>
              <a:rPr lang="hu-HU" sz="1500" dirty="0"/>
              <a:t>az </a:t>
            </a:r>
            <a:r>
              <a:rPr lang="hu-HU" sz="1500" b="1" dirty="0"/>
              <a:t>ideghártya,</a:t>
            </a:r>
            <a:r>
              <a:rPr lang="hu-HU" sz="1500" dirty="0"/>
              <a:t> melyben fényérzékeny receptorok; </a:t>
            </a:r>
            <a:r>
              <a:rPr lang="hu-HU" sz="1500" b="1" dirty="0"/>
              <a:t>csapok és pálcikák </a:t>
            </a:r>
            <a:r>
              <a:rPr lang="hu-HU" sz="1500" dirty="0"/>
              <a:t>helyezkednek el és ingerületet elvezető érző neuronok is találhatóak itt.</a:t>
            </a:r>
          </a:p>
          <a:p>
            <a:pPr lvl="0"/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261" y="1874217"/>
            <a:ext cx="5316138" cy="33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36226" y="755255"/>
            <a:ext cx="5298066" cy="69409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szem optikai hibái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3177" y="1970843"/>
            <a:ext cx="4731797" cy="3808521"/>
          </a:xfrm>
        </p:spPr>
        <p:txBody>
          <a:bodyPr>
            <a:normAutofit fontScale="92500"/>
          </a:bodyPr>
          <a:lstStyle/>
          <a:p>
            <a:endParaRPr lang="hu-HU" sz="1600" b="1" dirty="0"/>
          </a:p>
          <a:p>
            <a:r>
              <a:rPr lang="hu-HU" sz="1600" b="1" dirty="0"/>
              <a:t>Az </a:t>
            </a:r>
            <a:r>
              <a:rPr lang="hu-HU" sz="1600" b="1" dirty="0" err="1"/>
              <a:t>emmetropia</a:t>
            </a:r>
            <a:r>
              <a:rPr lang="hu-HU" sz="1600" b="1" dirty="0"/>
              <a:t> a szabályos, normális látás fogalma.</a:t>
            </a:r>
          </a:p>
          <a:p>
            <a:pPr marL="68580" indent="0">
              <a:buNone/>
            </a:pPr>
            <a:endParaRPr lang="hu-HU" sz="1600" b="1" dirty="0"/>
          </a:p>
          <a:p>
            <a:endParaRPr lang="hu-HU" sz="1600" b="1" dirty="0"/>
          </a:p>
          <a:p>
            <a:r>
              <a:rPr lang="hu-HU" sz="1600" b="1" dirty="0"/>
              <a:t>Rövidlátás </a:t>
            </a:r>
            <a:r>
              <a:rPr lang="hu-HU" sz="1600" dirty="0"/>
              <a:t>esetén  a távoli tárgyak képe elmosódottan látszik.  </a:t>
            </a:r>
          </a:p>
          <a:p>
            <a:pPr lvl="1"/>
            <a:r>
              <a:rPr lang="hu-HU" sz="1600" dirty="0"/>
              <a:t>Az emberek 10%-a rövidlátó.</a:t>
            </a:r>
          </a:p>
          <a:p>
            <a:pPr lvl="1"/>
            <a:endParaRPr lang="hu-HU" sz="1600" dirty="0"/>
          </a:p>
          <a:p>
            <a:pPr lvl="1"/>
            <a:endParaRPr lang="hu-HU" sz="1600" dirty="0"/>
          </a:p>
          <a:p>
            <a:pPr algn="just"/>
            <a:r>
              <a:rPr lang="hu-HU" sz="1600" b="1" dirty="0"/>
              <a:t>Távollátás</a:t>
            </a:r>
            <a:r>
              <a:rPr lang="hu-HU" sz="1600" dirty="0"/>
              <a:t>, más néven túllátás esetén a szem alkalmazkodása nélkül a közeli tárgyakról nem keletkezik éles kép az ideghártyán. </a:t>
            </a:r>
          </a:p>
          <a:p>
            <a:pPr lvl="1"/>
            <a:r>
              <a:rPr lang="hu-HU" sz="1600" dirty="0"/>
              <a:t>Az emberek 50%-a távollátó.</a:t>
            </a:r>
          </a:p>
          <a:p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129" y="1449350"/>
            <a:ext cx="5557436" cy="41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9417" y="655209"/>
            <a:ext cx="9366325" cy="691344"/>
          </a:xfrm>
        </p:spPr>
        <p:txBody>
          <a:bodyPr>
            <a:normAutofit fontScale="90000"/>
          </a:bodyPr>
          <a:lstStyle/>
          <a:p>
            <a:r>
              <a:rPr lang="hu-HU" dirty="0"/>
              <a:t>A szem gyakori betegségei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2334" y="1412149"/>
            <a:ext cx="5679179" cy="4759728"/>
          </a:xfrm>
        </p:spPr>
        <p:txBody>
          <a:bodyPr>
            <a:noAutofit/>
          </a:bodyPr>
          <a:lstStyle/>
          <a:p>
            <a:pPr algn="just"/>
            <a:r>
              <a:rPr lang="hu-HU" sz="1400" dirty="0"/>
              <a:t>A </a:t>
            </a:r>
            <a:r>
              <a:rPr lang="hu-HU" sz="1400" b="1" dirty="0"/>
              <a:t>kancsalság</a:t>
            </a:r>
            <a:r>
              <a:rPr lang="hu-HU" sz="1400" dirty="0"/>
              <a:t>, (szemtengelyferdülés) többnyire gyerekkorban kezdődő szembetegség, amikor a két szem nem tud ugyanoda nézni, ezért nem jön létre kétszemes látás.</a:t>
            </a:r>
          </a:p>
          <a:p>
            <a:pPr algn="just"/>
            <a:endParaRPr lang="hu-HU" sz="1400" dirty="0"/>
          </a:p>
          <a:p>
            <a:pPr algn="just"/>
            <a:r>
              <a:rPr lang="hu-HU" sz="1400" dirty="0"/>
              <a:t>Az </a:t>
            </a:r>
            <a:r>
              <a:rPr lang="hu-HU" sz="1400" b="1" dirty="0"/>
              <a:t>allergiás kötőhártya-gyulladást</a:t>
            </a:r>
            <a:r>
              <a:rPr lang="hu-HU" sz="1400" dirty="0"/>
              <a:t> (allergiás </a:t>
            </a:r>
            <a:r>
              <a:rPr lang="hu-HU" sz="1400" dirty="0" err="1"/>
              <a:t>conjunctivitist</a:t>
            </a:r>
            <a:r>
              <a:rPr lang="hu-HU" sz="1400" dirty="0"/>
              <a:t>) az immunrendszer túlérzékenysége okozza.</a:t>
            </a:r>
          </a:p>
          <a:p>
            <a:pPr algn="just"/>
            <a:endParaRPr lang="hu-HU" sz="1400" dirty="0"/>
          </a:p>
          <a:p>
            <a:pPr algn="just"/>
            <a:r>
              <a:rPr lang="hu-HU" sz="1400" dirty="0"/>
              <a:t>A </a:t>
            </a:r>
            <a:r>
              <a:rPr lang="hu-HU" sz="1400" b="1" dirty="0"/>
              <a:t>szürkehályog</a:t>
            </a:r>
            <a:r>
              <a:rPr lang="hu-HU" sz="1400" dirty="0"/>
              <a:t> a szemlencse állományának  akár teljes elszürkülését jelenti, így homályos látás alakul ki.</a:t>
            </a:r>
          </a:p>
          <a:p>
            <a:pPr algn="just"/>
            <a:endParaRPr lang="hu-HU" sz="1400" dirty="0"/>
          </a:p>
          <a:p>
            <a:pPr algn="just"/>
            <a:r>
              <a:rPr lang="hu-HU" sz="1400" dirty="0"/>
              <a:t>A </a:t>
            </a:r>
            <a:r>
              <a:rPr lang="hu-HU" sz="1400" b="1" dirty="0"/>
              <a:t>zöldhályog</a:t>
            </a:r>
            <a:r>
              <a:rPr lang="hu-HU" sz="1400" dirty="0"/>
              <a:t> látáskárosodást vagy akár vakságot is okozó szembetegség. A betegség hátterében a szem belső nyomásának megemelkedése áll. </a:t>
            </a:r>
          </a:p>
          <a:p>
            <a:pPr algn="just"/>
            <a:endParaRPr lang="hu-HU" sz="1400" dirty="0"/>
          </a:p>
          <a:p>
            <a:pPr algn="just"/>
            <a:r>
              <a:rPr lang="hu-HU" sz="1400" dirty="0"/>
              <a:t>Az UV-A és UV-B sugárzás is káros a szemre, </a:t>
            </a:r>
            <a:r>
              <a:rPr lang="hu-HU" sz="1400" b="1" dirty="0"/>
              <a:t>kúszóhályogot</a:t>
            </a:r>
            <a:r>
              <a:rPr lang="hu-HU" sz="1400" dirty="0"/>
              <a:t> is okoz, </a:t>
            </a:r>
            <a:r>
              <a:rPr lang="hu-HU" sz="1400"/>
              <a:t>amely  kötőhártyavastagodást </a:t>
            </a:r>
            <a:r>
              <a:rPr lang="hu-HU" sz="1400" dirty="0"/>
              <a:t>jelent.</a:t>
            </a:r>
          </a:p>
          <a:p>
            <a:pPr algn="just"/>
            <a:endParaRPr lang="hu-HU" sz="1400" dirty="0"/>
          </a:p>
          <a:p>
            <a:pPr algn="just"/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822" y="1552478"/>
            <a:ext cx="3676650" cy="20669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21591" r="39698" b="37982"/>
          <a:stretch/>
        </p:blipFill>
        <p:spPr>
          <a:xfrm>
            <a:off x="7308629" y="4031253"/>
            <a:ext cx="3931037" cy="214062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96765" y="1731224"/>
            <a:ext cx="28848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hu-HU" dirty="0"/>
              <a:t>Zöldhályog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214642" y="5750265"/>
            <a:ext cx="32491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hu-HU" dirty="0"/>
              <a:t>Kötőhártya-gyulladás</a:t>
            </a:r>
          </a:p>
        </p:txBody>
      </p:sp>
    </p:spTree>
    <p:extLst>
      <p:ext uri="{BB962C8B-B14F-4D97-AF65-F5344CB8AC3E}">
        <p14:creationId xmlns:p14="http://schemas.microsoft.com/office/powerpoint/2010/main" val="26021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97B512-749A-4FE9-8718-6D0EE88D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020" y="692668"/>
            <a:ext cx="9366325" cy="665714"/>
          </a:xfrm>
        </p:spPr>
        <p:txBody>
          <a:bodyPr>
            <a:normAutofit fontScale="90000"/>
          </a:bodyPr>
          <a:lstStyle/>
          <a:p>
            <a:r>
              <a:rPr lang="hu-HU" dirty="0"/>
              <a:t>A szem védelme a mindennapokban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45E2F02-300D-4F2B-85D2-2AE56EF6E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4" y="1569653"/>
            <a:ext cx="6031429" cy="487997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CBE0F40-6EB8-4F65-B2C2-901CF43E5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497" y="1358382"/>
            <a:ext cx="3779848" cy="21215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94A5032-A07F-4BF2-B7BA-F67509707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46" y="3818610"/>
            <a:ext cx="4171950" cy="2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19410D-5937-4AEB-BF91-3CD4E05A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32" y="2941626"/>
            <a:ext cx="9366325" cy="529091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táplálkozás hatása a szem egészégére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333642-B0E8-4167-B60D-E9B5DDB0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425" y="3866128"/>
            <a:ext cx="5662668" cy="2196467"/>
          </a:xfrm>
        </p:spPr>
        <p:txBody>
          <a:bodyPr>
            <a:normAutofit fontScale="40000" lnSpcReduction="20000"/>
          </a:bodyPr>
          <a:lstStyle/>
          <a:p>
            <a:pPr marL="68580" indent="0" algn="just">
              <a:buNone/>
            </a:pPr>
            <a:r>
              <a:rPr lang="hu-HU" sz="4500" dirty="0">
                <a:solidFill>
                  <a:schemeClr val="tx1"/>
                </a:solidFill>
              </a:rPr>
              <a:t>A tisz­tán­lá­tás leg­fon­to­sabb ve­gyü­le­tei az A-, a C- és az E-vi­ta­min, va­la­mint a </a:t>
            </a:r>
            <a:r>
              <a:rPr lang="hu-HU" sz="4500" dirty="0" err="1">
                <a:solidFill>
                  <a:schemeClr val="tx1"/>
                </a:solidFill>
              </a:rPr>
              <a:t>lu­te­in</a:t>
            </a:r>
            <a:r>
              <a:rPr lang="hu-HU" sz="4500" dirty="0">
                <a:solidFill>
                  <a:schemeClr val="tx1"/>
                </a:solidFill>
              </a:rPr>
              <a:t> és a B2-vi­ta­min. </a:t>
            </a:r>
          </a:p>
          <a:p>
            <a:pPr marL="68580" indent="0" algn="just">
              <a:buNone/>
            </a:pPr>
            <a:endParaRPr lang="hu-HU" sz="4500" dirty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hu-HU" sz="4500" dirty="0">
                <a:solidFill>
                  <a:schemeClr val="tx1"/>
                </a:solidFill>
              </a:rPr>
              <a:t>Az </a:t>
            </a:r>
            <a:r>
              <a:rPr lang="hu-HU" sz="4500" dirty="0">
                <a:solidFill>
                  <a:srgbClr val="FF0000"/>
                </a:solidFill>
              </a:rPr>
              <a:t>A-vitamin</a:t>
            </a:r>
            <a:r>
              <a:rPr lang="hu-HU" sz="4500" dirty="0">
                <a:solidFill>
                  <a:schemeClr val="tx1"/>
                </a:solidFill>
              </a:rPr>
              <a:t> sárgarépában és sárgabarackban található meg, a </a:t>
            </a:r>
            <a:r>
              <a:rPr lang="hu-HU" sz="4500" dirty="0">
                <a:solidFill>
                  <a:srgbClr val="FF0000"/>
                </a:solidFill>
              </a:rPr>
              <a:t>C-vitamin </a:t>
            </a:r>
            <a:r>
              <a:rPr lang="hu-HU" sz="4500" dirty="0">
                <a:solidFill>
                  <a:schemeClr val="tx1"/>
                </a:solidFill>
              </a:rPr>
              <a:t>esetében nem kell messzire mennünk, ez a paprikában is megtalálható. Az </a:t>
            </a:r>
            <a:r>
              <a:rPr lang="hu-HU" sz="4500" dirty="0">
                <a:solidFill>
                  <a:srgbClr val="FF0000"/>
                </a:solidFill>
              </a:rPr>
              <a:t>E-vitamin</a:t>
            </a:r>
            <a:r>
              <a:rPr lang="hu-HU" sz="4500" dirty="0">
                <a:solidFill>
                  <a:schemeClr val="tx1"/>
                </a:solidFill>
              </a:rPr>
              <a:t> az olajosmagvak fajtáiban található meg.</a:t>
            </a:r>
          </a:p>
          <a:p>
            <a:pPr marL="68580" indent="0">
              <a:buNone/>
            </a:pPr>
            <a:endParaRPr lang="hu-HU" sz="24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A7ACDBF-DE77-4C35-87FE-1F4C5C7F6B2D}"/>
              </a:ext>
            </a:extLst>
          </p:cNvPr>
          <p:cNvSpPr txBox="1"/>
          <p:nvPr/>
        </p:nvSpPr>
        <p:spPr>
          <a:xfrm>
            <a:off x="1481332" y="1526127"/>
            <a:ext cx="922932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u-HU" u="sng" dirty="0"/>
              <a:t>A meg­elő­zés három leg­fon­to­sabb területe: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a táp­lál­ko­zás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a szem­hi­gi­é­nia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 a lá­tá­só­vó tor­na- és masszázs­gya­kor­la­tok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10FC7B6-72ED-47AA-B088-869B027E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300" y="3685887"/>
            <a:ext cx="3875473" cy="215088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37B9A85C-B60C-44F3-B31E-FD3DD6DB0EE5}"/>
              </a:ext>
            </a:extLst>
          </p:cNvPr>
          <p:cNvSpPr txBox="1"/>
          <p:nvPr/>
        </p:nvSpPr>
        <p:spPr>
          <a:xfrm>
            <a:off x="3144173" y="763323"/>
            <a:ext cx="57616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rgbClr val="FF0000"/>
                </a:solidFill>
              </a:rPr>
              <a:t>A látásprevenció alapelemei</a:t>
            </a:r>
          </a:p>
        </p:txBody>
      </p:sp>
    </p:spTree>
    <p:extLst>
      <p:ext uri="{BB962C8B-B14F-4D97-AF65-F5344CB8AC3E}">
        <p14:creationId xmlns:p14="http://schemas.microsoft.com/office/powerpoint/2010/main" val="14519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ékek áttekintése bemutató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639_TF03460543.potx" id="{57E8F03B-ECC5-467E-9A17-822E1E48E5A2}" vid="{F0E80A55-2C37-4584-9501-ADD9E7676843}"/>
    </a:ext>
  </a:extLst>
</a:theme>
</file>

<file path=ppt/theme/theme2.xml><?xml version="1.0" encoding="utf-8"?>
<a:theme xmlns:a="http://schemas.openxmlformats.org/drawingml/2006/main" name="Office-téma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Üzleti termékek áttekintése bemutató</Template>
  <TotalTime>1475</TotalTime>
  <Words>1476</Words>
  <Application>Microsoft Office PowerPoint</Application>
  <PresentationFormat>Szélesvásznú</PresentationFormat>
  <Paragraphs>104</Paragraphs>
  <Slides>14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Courier New</vt:lpstr>
      <vt:lpstr>Wingdings 2</vt:lpstr>
      <vt:lpstr>Termékek áttekintése bemutató</vt:lpstr>
      <vt:lpstr>    A szembetegségek és megelőzésük</vt:lpstr>
      <vt:lpstr>Miért fontos a téma számunkra?</vt:lpstr>
      <vt:lpstr>Prevenció vagyis megelőzés</vt:lpstr>
      <vt:lpstr>A szem</vt:lpstr>
      <vt:lpstr>A szem részei</vt:lpstr>
      <vt:lpstr>A szem optikai hibái</vt:lpstr>
      <vt:lpstr>A szem gyakori betegségei</vt:lpstr>
      <vt:lpstr>A szem védelme a mindennapokban</vt:lpstr>
      <vt:lpstr>A táplálkozás hatása a szem egészégére</vt:lpstr>
      <vt:lpstr>A higiénia szerepe a „szem­fény­vesz­tés” meg­elő­zé­sé­ben</vt:lpstr>
      <vt:lpstr>Szemtorna és szemmasszázs</vt:lpstr>
      <vt:lpstr>Személyes tapasztalatok</vt:lpstr>
      <vt:lpstr>Források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Termék neve</dc:title>
  <dc:creator>Henrietta Garai</dc:creator>
  <cp:lastModifiedBy>Csaba Botika</cp:lastModifiedBy>
  <cp:revision>52</cp:revision>
  <dcterms:created xsi:type="dcterms:W3CDTF">2020-06-30T16:28:46Z</dcterms:created>
  <dcterms:modified xsi:type="dcterms:W3CDTF">2020-07-05T20:23:29Z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